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  <p:sldMasterId id="2147483668" r:id="rId4"/>
    <p:sldMasterId id="2147483681" r:id="rId5"/>
    <p:sldMasterId id="2147483726" r:id="rId6"/>
  </p:sldMasterIdLst>
  <p:notesMasterIdLst>
    <p:notesMasterId r:id="rId17"/>
  </p:notesMasterIdLst>
  <p:handoutMasterIdLst>
    <p:handoutMasterId r:id="rId18"/>
  </p:handoutMasterIdLst>
  <p:sldIdLst>
    <p:sldId id="259" r:id="rId7"/>
    <p:sldId id="731" r:id="rId8"/>
    <p:sldId id="653" r:id="rId9"/>
    <p:sldId id="725" r:id="rId10"/>
    <p:sldId id="726" r:id="rId11"/>
    <p:sldId id="727" r:id="rId12"/>
    <p:sldId id="728" r:id="rId13"/>
    <p:sldId id="729" r:id="rId14"/>
    <p:sldId id="730" r:id="rId15"/>
    <p:sldId id="25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59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 autoAdjust="0"/>
    <p:restoredTop sz="73013" autoAdjust="0"/>
  </p:normalViewPr>
  <p:slideViewPr>
    <p:cSldViewPr snapToGrid="0">
      <p:cViewPr varScale="1">
        <p:scale>
          <a:sx n="49" d="100"/>
          <a:sy n="49" d="100"/>
        </p:scale>
        <p:origin x="868" y="48"/>
      </p:cViewPr>
      <p:guideLst/>
    </p:cSldViewPr>
  </p:slideViewPr>
  <p:outlineViewPr>
    <p:cViewPr>
      <p:scale>
        <a:sx n="33" d="100"/>
        <a:sy n="33" d="100"/>
      </p:scale>
      <p:origin x="0" y="-146784"/>
    </p:cViewPr>
  </p:outlineViewPr>
  <p:notesTextViewPr>
    <p:cViewPr>
      <p:scale>
        <a:sx n="1" d="1"/>
        <a:sy n="1" d="1"/>
      </p:scale>
      <p:origin x="0" y="-936"/>
    </p:cViewPr>
  </p:notesTextViewPr>
  <p:notesViewPr>
    <p:cSldViewPr snapToGrid="0">
      <p:cViewPr varScale="1">
        <p:scale>
          <a:sx n="76" d="100"/>
          <a:sy n="76" d="100"/>
        </p:scale>
        <p:origin x="10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4836E12-E819-4F52-A2E5-4F1BD23566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6CD359-3181-4109-97F1-42B004192D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F7C80-FCE2-4CD3-8629-BFB71EBA9DC0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167753-CEAF-4F30-B252-4DF8FAEBB6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EE58A6-4147-4083-A687-DAF87FA4A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8460-8453-4566-AAA7-80C5EF3B6E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744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7569F-7ECB-4249-9B0E-92F96BD9A565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ABD1F-F318-4E03-8661-98E75723D48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87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life.ch/media/files/2020/05/BAG_Studienbericht_FR_web_optimiert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life.ch/media/files/2020/05/BAG_Studienbericht_FR_web_optimiert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life.ch/media/files/2020/05/BAG_Studienbericht_FR_web_optimiert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velife.ch/media/files/2020/05/BAG_Studienbericht_FR_web_optimiert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ckpit.gfsbern.ch/fr/cockpit/violence-sexuelles-en-suiss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4769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170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Correct: C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dirty="0"/>
              <a:t>L’âge moyen pour le premier contact sexuel se situait juste en-dessous de 17 ans.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fr-CH" dirty="0" err="1"/>
              <a:t>Barrense</a:t>
            </a:r>
            <a:r>
              <a:rPr lang="fr-CH" dirty="0"/>
              <a:t>-Dias Y, </a:t>
            </a:r>
            <a:r>
              <a:rPr lang="fr-CH" dirty="0" err="1"/>
              <a:t>Akre</a:t>
            </a:r>
            <a:r>
              <a:rPr lang="fr-CH" dirty="0"/>
              <a:t> C, Berchtold A, </a:t>
            </a:r>
            <a:r>
              <a:rPr lang="fr-CH" dirty="0" err="1"/>
              <a:t>Leeners</a:t>
            </a:r>
            <a:r>
              <a:rPr lang="fr-CH" dirty="0"/>
              <a:t> B, </a:t>
            </a:r>
            <a:r>
              <a:rPr lang="fr-CH" dirty="0" err="1"/>
              <a:t>Morselli</a:t>
            </a:r>
            <a:r>
              <a:rPr lang="fr-CH" dirty="0"/>
              <a:t> D, Suris J-C. </a:t>
            </a:r>
            <a:r>
              <a:rPr lang="fr-CH" dirty="0" err="1"/>
              <a:t>Sexual</a:t>
            </a:r>
            <a:r>
              <a:rPr lang="fr-CH" dirty="0"/>
              <a:t> </a:t>
            </a:r>
            <a:r>
              <a:rPr lang="fr-CH" dirty="0" err="1"/>
              <a:t>health</a:t>
            </a:r>
            <a:r>
              <a:rPr lang="fr-CH" dirty="0"/>
              <a:t> and </a:t>
            </a:r>
            <a:r>
              <a:rPr lang="fr-CH" dirty="0" err="1"/>
              <a:t>behavior</a:t>
            </a:r>
            <a:r>
              <a:rPr lang="fr-CH" dirty="0"/>
              <a:t> of </a:t>
            </a:r>
            <a:r>
              <a:rPr lang="fr-CH" dirty="0" err="1"/>
              <a:t>young</a:t>
            </a:r>
            <a:r>
              <a:rPr lang="fr-CH" dirty="0"/>
              <a:t> people in </a:t>
            </a:r>
            <a:r>
              <a:rPr lang="fr-CH" dirty="0" err="1"/>
              <a:t>Switzerland</a:t>
            </a:r>
            <a:r>
              <a:rPr lang="fr-CH" dirty="0"/>
              <a:t>. Lausanne, Institut universitaire de médecine sociale et préventive, 2018 (Raisons de santé 291). DOI: 10.16908/issn.1660-7104/291</a:t>
            </a:r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08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Correct</a:t>
            </a:r>
            <a:r>
              <a:rPr lang="de-CH" dirty="0"/>
              <a:t>: A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d'infos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chiffres sont intéressants.</a:t>
            </a:r>
            <a:b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de nombreuses croyances sur la sexualité. On a tendance à croire que les hommes ont plus de partenaires sexuels que les femmes. La moyenne du nombre de partenaires sexuels varie peu entre les femmes et les hommes.</a:t>
            </a:r>
            <a:b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 30'000 femmes et hommes habitant en Suisse âgé·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e·s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de 18 à 64 ans ont participé à l’enquête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réalisée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juillet et août 2016.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ource: Hermann, Michael, et al. : Le sexe en Suisse – une étude de l’institut de sondage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sotomo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réalisée dans le cadre de la campagne LOVE LIFE, Zurich, 2016, 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https://lovelife.ch/media/files/2020/05/BAG_Studienbericht_FR_web_optimiert.pdf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995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Correct</a:t>
            </a:r>
            <a:r>
              <a:rPr lang="de-CH" dirty="0"/>
              <a:t>: A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 2 jeunes femmes sur 10 et 1 jeune homme sur 10 (en couple actuellement ou en couple pendant la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dernière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année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disent avoir été victime de violences sexualisées de la part de leur partenaire.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Enquête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réalisée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auprès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d’env. 4’500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élèves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canton de Zurich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âgé·s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13 et 19 ans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ource: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Ribeaud, D. &amp; Loher, M. (2022). Entwicklung von Gewalterfahrungen Jugendlicher im Kanton Zürich 1999-2021. Forschungsbericht. Zürich: Jacobs Center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Productive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Development, Universität Zürich.</a:t>
            </a:r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001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Correct</a:t>
            </a:r>
            <a:r>
              <a:rPr lang="de-CH" dirty="0"/>
              <a:t>: C</a:t>
            </a:r>
          </a:p>
          <a:p>
            <a:endParaRPr lang="de-CH" dirty="0"/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d’infos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femmes regrettent certains rapports sexuels pour différentes raisons: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relation sexuelle ne leur a pas plu;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relation avec leur partenaire ne leur convenait pas;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rapport sexuel n’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était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protége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peur du VIH et d’autres maladies sexuellement transmissibles;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fait d’avoir trompé sa/son partenaire;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peur d’une grossesse non désirée;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 raisons.</a:t>
            </a:r>
          </a:p>
          <a:p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 30'000 femmes et hommes vivant en Suisse âgé·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e·s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18 à 64 ans ont participé à l’enquête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réalisée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juillet et août 2016. Pour cette question, aucune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différence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faite entre les femmes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hétérosexuelles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homosexuelles</a:t>
            </a:r>
          </a:p>
          <a:p>
            <a:endParaRPr lang="de-CH" dirty="0"/>
          </a:p>
          <a:p>
            <a:r>
              <a:rPr lang="de-CH" dirty="0"/>
              <a:t>Source: 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Hermann, Michael, et al. : Le sexe en Suisse – une étude de l’institut de sondage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sotomo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réalisée dans le cadre de la campagne LOVE LIFE, Zurich, 2016, 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https://lovelife.ch/media/files/2020/05/BAG_Studienbericht_FR_web_optimiert.pdf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98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Correct</a:t>
            </a:r>
            <a:r>
              <a:rPr lang="de-CH" dirty="0"/>
              <a:t>: A</a:t>
            </a:r>
          </a:p>
          <a:p>
            <a:endParaRPr lang="de-CH" dirty="0"/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d’infos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hommes regrettent certains rapports sexuels pour différentes raisons: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relation sexuelle ne leur a pas plu;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relation avec leur partenaire ne leur convenait pas;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rapport sexuel n’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était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protégé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peur du VIH et d’autres maladies sexuellement transmissibles;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fait d’avoir trompé sa partenaire;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peur d’une grossesse non désirée;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 raisons.</a:t>
            </a:r>
          </a:p>
          <a:p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 30'000 femmes et hommes vivant en Suisse âgé·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e·s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18 à 64 ans ont participé à l’enquête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réalisée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juillet et août 2016.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ource: Hermann, Michael, et al. : Le sexe en Suisse – une étude de l’institut de sondage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sotomo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réalisée dans le cadre de la campagne LOVE LIFE, Zurich, 2016, 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https://lovelife.ch/media/files/2020/05/BAG_Studienbericht_FR_web_optimiert.pdf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698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Correct</a:t>
            </a:r>
            <a:r>
              <a:rPr lang="de-CH" dirty="0"/>
              <a:t>: C</a:t>
            </a:r>
          </a:p>
          <a:p>
            <a:endParaRPr lang="de-CH" dirty="0"/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d'infos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hommes regrettent certains rapports sexuels pour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différentes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raisons: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relation sexuelle ne leur a pas plu;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relation avec leur partenaire ne leur convenait pas;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rapport sexuel n’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était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protége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peur du VIH et d’autres maladies sexuellement transmissibles;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fait d’avoir trompé son partenaire;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peur d’une grossesse non désirée;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 raisons.</a:t>
            </a:r>
          </a:p>
          <a:p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 30'000 femmes et hommes vivant en Suisse âgé·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e·s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18 à 64 ans ont participé à l’enquête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réalisée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juillet et août 2016.</a:t>
            </a:r>
          </a:p>
          <a:p>
            <a:endParaRPr lang="de-CH" dirty="0"/>
          </a:p>
          <a:p>
            <a:r>
              <a:rPr lang="de-CH" dirty="0"/>
              <a:t>Source: 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Hermann, Michael, et al. : Le sexe en Suisse – une étude de l’institut de sondage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sotomo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réalisée dans le cadre de la campagne LOVE LIFE, Zurich, 2016, 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https://lovelife.ch/media/files/2020/05/BAG_Studienbericht_FR_web_optimiert.pdf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8792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Correct</a:t>
            </a:r>
            <a:r>
              <a:rPr lang="de-CH" dirty="0"/>
              <a:t>: C</a:t>
            </a:r>
          </a:p>
          <a:p>
            <a:endParaRPr lang="de-CH" dirty="0"/>
          </a:p>
          <a:p>
            <a:r>
              <a:rPr lang="fr-CH" dirty="0"/>
              <a:t>22% des femmes vivant en Suisse ont déclaré avoir subi des actes sexuels non consentis. Enquête </a:t>
            </a:r>
            <a:r>
              <a:rPr lang="fr-CH" dirty="0" err="1"/>
              <a:t>réalisée</a:t>
            </a:r>
            <a:r>
              <a:rPr lang="fr-CH" dirty="0"/>
              <a:t> en 2019 </a:t>
            </a:r>
            <a:r>
              <a:rPr lang="fr-CH" dirty="0" err="1"/>
              <a:t>auprès</a:t>
            </a:r>
            <a:r>
              <a:rPr lang="fr-CH" dirty="0"/>
              <a:t> de 5’000 femmes de plus de 16 ans habitant en Suisse.</a:t>
            </a:r>
          </a:p>
          <a:p>
            <a:endParaRPr lang="fr-FR" dirty="0"/>
          </a:p>
          <a:p>
            <a:r>
              <a:rPr lang="fr-FR" dirty="0"/>
              <a:t>S</a:t>
            </a:r>
            <a:r>
              <a:rPr lang="fr-CH" dirty="0"/>
              <a:t>ource: </a:t>
            </a:r>
            <a:r>
              <a:rPr lang="fr-CH" dirty="0" err="1"/>
              <a:t>gfs.bern</a:t>
            </a:r>
            <a:r>
              <a:rPr lang="fr-CH" dirty="0"/>
              <a:t> sur mandat d’Amnesty International Suisse. (2019). «Violences sexuelles». Disponible:  https://cockpit.gfsbern.ch/fr/cockpit/violence-sexuelles-en-suisse/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18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Correct</a:t>
            </a:r>
            <a:r>
              <a:rPr lang="de-CH" dirty="0"/>
              <a:t>: B</a:t>
            </a:r>
          </a:p>
          <a:p>
            <a:endParaRPr lang="de-CH" dirty="0"/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d'infos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femmes n'ont pas dénoncé l'acte à la police pour différentes raisons: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Honte;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Impression que ce serait inutile;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Peur que personne ne les croie;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Peur que la plainte rende la situation encore plus grave;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Non-connaissance du droit de porter plainte;</a:t>
            </a: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Aucune confiance dans la police.</a:t>
            </a:r>
            <a:br>
              <a:rPr lang="fr-CH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Enquête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réalisée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auprès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5'000 femmes de plus de 16 ans habitant en Suisse.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fr-CH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gfs.bern</a:t>
            </a:r>
            <a:r>
              <a:rPr lang="fr-C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mandat d’Amnesty International Suisse, «Violences sexuelles», 2019, 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https://cockpit.gfsbern.ch/fr/cockpit/violence-sexuelles-en-suisse/</a:t>
            </a:r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ABD1F-F318-4E03-8661-98E75723D48D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426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2E153-C36B-4EF7-9456-A70428063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9C3D12-0798-4DF4-A994-8E19DD034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DD194-CBE2-4B16-A53B-1A6B777C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A9CF-CC82-48AD-9EE5-93D10A8E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9D4165-A6D4-4B0D-BE6A-2E2BACF8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B4C6E4-93DB-4995-9BB0-9BCBEB00E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9" y="115888"/>
            <a:ext cx="2992763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451165-6C7E-4E95-8FAA-BAAD4EEE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A25A4B-17BE-4896-BC00-087C6811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E009F1-7B24-4E0C-B5C8-39B62643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057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DAD11-FB5C-4BC2-80A3-0F769FD1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666BE3-292C-41BB-A829-727DAA4E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704BBD-D293-4BD0-8974-A04CBEF5C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956118-B789-4319-B8F9-2D1D3A5C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ED4507-B039-462B-B364-8BF75A03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7FA9DD-BF28-48BF-96C0-4C6699ED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069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2A93F-954A-460C-8DFA-01B184B0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FBE0B6-8804-4BF6-9828-5BBA957A8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E2BAD-0A60-4E61-B97D-D4DC26E37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608775-EFB3-4D7B-8B66-F591536B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09EE90-58D7-40A4-A430-191AD1C3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611702-0294-4FAA-8946-FE84FAB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45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50057-6B03-4A81-935A-7351A5CF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1D7764-32A5-4BEB-850B-2263CAF35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5C174-F20E-434D-B255-04E1D73B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DBBA23-667F-4777-9494-85BF7DE6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9E4162-F0E2-4EDE-ABF6-A82A1492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918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89F9C-4F4E-41E1-8391-4B473C6E5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9EEFF3-4A2E-4B86-BC8D-144AFC854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9AA924-E57E-4082-8D27-463CDC67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E22C70-BF69-4108-BDE6-52AC333B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22C07A-09F3-4AB8-9DE5-3902032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852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6791E247-3573-3941-BE4F-788DBBAA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1B9EC7D-3D50-CD49-9110-1C1912FF6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192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923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088C-8E1B-441C-ADF2-93555FE741F2}" type="datetime1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025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2805-AD11-41CE-90BD-1AB62CC056C7}" type="datetime1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7635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A974-50B5-4EB8-9A84-91978891DC42}" type="datetime1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94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2E153-C36B-4EF7-9456-A70428063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319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9C3D12-0798-4DF4-A994-8E19DD034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DD194-CBE2-4B16-A53B-1A6B777C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A9CF-CC82-48AD-9EE5-93D10A8E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9D4165-A6D4-4B0D-BE6A-2E2BACF8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76C093-EC64-485E-8A98-B1A44F7BF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4" y="115888"/>
            <a:ext cx="2992763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2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1843-2065-4106-97D6-19898EFFA902}" type="datetime1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663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7505-671C-4E1C-9D79-501C90D4F9DD}" type="datetime1">
              <a:rPr lang="fr-CH" smtClean="0"/>
              <a:t>29.11.2023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763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CD254-3E07-4B10-A4B6-132FB4F17FA0}" type="datetime1">
              <a:rPr lang="fr-CH" smtClean="0"/>
              <a:t>29.11.2023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025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6644-DCE7-4117-8C13-7929F329BEAC}" type="datetime1">
              <a:rPr lang="fr-CH" smtClean="0"/>
              <a:t>29.11.2023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692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4AF9-624C-4EB3-9F8C-5E8A018C227F}" type="datetime1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637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CE1B-4493-43B1-BE28-F1270F8E1559}" type="datetime1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8867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D9F6-4ABA-48B4-9AD9-EBDAE41836A2}" type="datetime1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993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4F2D-1622-4221-A27C-EFD9CDA6E0FD}" type="datetime1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4977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48754-E2FD-445B-9D26-6212A13A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ACFB00-9CDB-4B4A-9C74-3F521C58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2401-E38F-49FC-9DAD-E44EA60A02C4}" type="datetime1">
              <a:rPr lang="fr-CH" smtClean="0"/>
              <a:t>29.11.2023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23A3F-31FD-42DC-8F93-2FC5DB57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D06BCB-5F72-4F2A-A875-76E86DC6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219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32209-18BE-4E7A-8B97-7ABC89024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15872E-56B6-4E99-928F-89337BF52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F4810B-2FA3-43BC-8265-5F956547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9C6870-7B74-4F10-8A87-799B98DB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7D147-7644-4820-A8E4-62EA5AB7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743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2E153-C36B-4EF7-9456-A70428063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9C3D12-0798-4DF4-A994-8E19DD034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DD194-CBE2-4B16-A53B-1A6B777C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A9CF-CC82-48AD-9EE5-93D10A8E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9D4165-A6D4-4B0D-BE6A-2E2BACF8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2573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5843B-16DF-4481-94CD-D3E89661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1D3BB-2B09-4195-9CCE-3E0EB5767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35D99C-DDCD-402F-A702-60EC0F1D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460A7A-8959-496B-9407-C2B2F95A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989CBB-7F22-46A0-B9B8-A35C55E2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2241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C0B54-084B-49BA-AEB3-8CB47909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E67155-047B-4238-A08F-22DAE6F3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166F2-B836-456E-92CA-8134BBB9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2881EE-580F-4E6D-8DC8-C4193E43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CE2A9F-4658-42DF-8563-6D70ED6D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8080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F69E0-7144-43B3-86F2-CD4BE52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A7720B-FE96-49D8-831C-B4F8C6EAB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1F0F0D-93AD-48FB-9D35-0CB2945F4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3FC558-A8AB-4B85-96BE-35E36305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CE6B6-0B24-43DA-B3F4-2A39D776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555680-5D45-4DFA-B7FA-AA35AC01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3116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60DDA-0715-41C2-829F-2F43E380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F4F847-CA91-48D8-947D-55E1CEFC6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124AB2-950A-40AB-A48E-4365E49A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D5E141-9DC4-456E-AABB-23FDD722D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100572-187E-4F3F-B57B-92C61FE37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CAED32-618C-4C0A-8BD8-9BA69C12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6987B5-3E67-41EF-97AE-B6ED0396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03C242-1199-41DC-A79E-1957B5DE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8646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40B59-EBA4-4EF0-B648-4D1D755C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961AEB-45FF-42EC-9A29-F7B51CBE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A2E4E2-2339-4E6D-A6CA-2DFEBB87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B90717-7520-4F03-A751-D068F9ED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4276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739D22-8327-4DF8-8FB9-AD41985C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5DFFCE-B78B-42C3-A5E7-3D56792F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CAC309-459B-4669-B7BC-57943AB9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832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84417-FF5C-4B6B-A449-AAE56DE7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196D4-59B8-46F7-81E4-63F4A022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3443E6-9A4A-4CC6-A363-B11F55DEE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595992-5922-4104-8802-6178859D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1E79A9-B171-478E-B573-6A27A241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B8B71A-98F7-46B6-A8FB-BABF270A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9661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82ACA-3E4D-478B-B262-8FC5427D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505A67-7290-41AB-927E-74088D43D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E497AA-3D5C-4795-89B5-8D608241C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173152-9DDF-46A5-B72E-0975889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0B55ED-8C05-47CC-955E-D3955EA3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7CE8B8-FBAC-4E94-B239-5844C264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23569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5373A-1CF2-497B-8C0A-560C26C8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29191C-33E3-4CCC-B18E-11D11F2F2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F4D847-BBF7-4619-9910-4C8C09C8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21F247-C6DF-4742-A851-A4E7AAFD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CEE359-BFF7-47E9-80CC-3D50EB3A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9458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DA19A0-562B-4266-8009-6FDBFA28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50CF4E-BC20-4A36-9950-80150285C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C9D4E8-465E-4943-B141-03D26DC3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C77F03-7601-4CDB-8F69-7B7EB82C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D3A61-C2BE-43A5-80BB-3E10E1D3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296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2E153-C36B-4EF7-9456-A70428063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9C3D12-0798-4DF4-A994-8E19DD034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DD194-CBE2-4B16-A53B-1A6B777C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DA9CF-CC82-48AD-9EE5-93D10A8E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9D4165-A6D4-4B0D-BE6A-2E2BACF8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97253E5F-FE09-4520-95B5-C72E38579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999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21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5903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748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2025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24567" y="1628775"/>
            <a:ext cx="45720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99767" y="1628775"/>
            <a:ext cx="45720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4791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3602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766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776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7125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78857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00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16A29-B87D-40B2-B37A-D8BFDA12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30204B-7750-4528-BE50-6D369EBCB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F04B7-9C6B-4D91-B263-1F794B1C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D41DC9-5EE1-41AB-B150-55F98F3E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92DA5-8421-407B-9835-1D16885B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14520F4-188A-4382-8663-4BAB035ED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5" y="0"/>
            <a:ext cx="11105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27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1284" y="476251"/>
            <a:ext cx="2531533" cy="552291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24567" y="476251"/>
            <a:ext cx="7393517" cy="55229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107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radix.ch.pdf">
            <a:extLst>
              <a:ext uri="{FF2B5EF4-FFF2-40B4-BE49-F238E27FC236}">
                <a16:creationId xmlns:a16="http://schemas.microsoft.com/office/drawing/2014/main" id="{D279F0AA-0AC3-489D-A6EE-897527CE6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447" y="6022975"/>
            <a:ext cx="1574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99" y="1281736"/>
            <a:ext cx="10516800" cy="6408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3195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528888"/>
            <a:ext cx="10516800" cy="373521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D820A0-E208-4F60-94B8-31DC0E6E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19FB-1BE2-4C20-B779-B6F1119D6DB8}" type="datetimeFigureOut">
              <a:rPr lang="de-CH"/>
              <a:pPr>
                <a:defRPr/>
              </a:pPr>
              <a:t>29.11.2023</a:t>
            </a:fld>
            <a:endParaRPr lang="de-C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91A8D1-FEAF-487E-A90C-0E84868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DE183B-D043-4431-9243-37F4AEB1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FD78-CA61-47E0-82CC-8F1112FC9B8E}" type="slidenum">
              <a:rPr lang="de-CH" altLang="de-DE"/>
              <a:pPr>
                <a:defRPr/>
              </a:pPr>
              <a:t>‹N°›</a:t>
            </a:fld>
            <a:endParaRPr lang="de-CH" altLang="de-DE"/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11F517F6-A844-46B3-AD5E-1136CAA68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1531"/>
            <a:ext cx="35147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4">
            <a:extLst>
              <a:ext uri="{FF2B5EF4-FFF2-40B4-BE49-F238E27FC236}">
                <a16:creationId xmlns:a16="http://schemas.microsoft.com/office/drawing/2014/main" id="{B2F5DB17-90D7-4082-BC26-97708BF540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47730"/>
            <a:ext cx="1558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5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D3918-B1DF-4D95-9EC7-9C993C0D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5E64B5-215D-436C-9A93-7A0B0AAF5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794E3F-7C15-444A-99ED-98F478E68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9C54E9-3FF3-4153-86E9-5C9DAE24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6FE08B-C89A-455C-91B7-0038A5F5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E1CBD-9DF2-40FC-8301-1E391E2C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410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427D0-73EB-4CA5-9C8F-D10C2A11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D67855-FC5B-4EED-BA82-9FF71563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AB534C-B3ED-44B9-8FD4-69BE3835E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835C3-32D8-4B9D-B8C4-FA7198D25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A12185-00CB-4F02-A766-AF3EB2D43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373490-DAFB-48D3-A067-F46132DF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FFD082-F943-4F68-9728-4828CC10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500BFB-3254-4F8B-9F1E-C6BB77C6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553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7EEAE-3C0E-4721-92EB-F7850F3E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B40847-B4B6-499A-A202-9D1639CB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20D6F-95DB-45EF-9949-1F02B5FA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7F829A-F7D8-4DDB-B3B6-16BC451E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973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62B4BB-9C14-4653-9A9C-FA7E3DCD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1EEFE7-3549-4BC7-973F-9DA263669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4E7D7-8C64-4099-BFA0-51CB8C91D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AB62-FFCB-4CB9-86BA-FD5486FA4127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5FDBF2-771B-458D-90BA-6CE0C79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CCC6F-3CAB-436D-804B-B2D6540B3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C967-D54A-49CF-BEFA-9A870908C6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60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51" r:id="rId5"/>
    <p:sldLayoutId id="2147483663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17DE10AD-2099-3242-8641-8583742F1FDD}"/>
              </a:ext>
            </a:extLst>
          </p:cNvPr>
          <p:cNvGrpSpPr/>
          <p:nvPr userDrawn="1"/>
        </p:nvGrpSpPr>
        <p:grpSpPr>
          <a:xfrm>
            <a:off x="0" y="4445000"/>
            <a:ext cx="12192000" cy="2396873"/>
            <a:chOff x="0" y="0"/>
            <a:chExt cx="6595938" cy="121619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94CD529F-8EE5-994D-B599-C6EAFD32F63D}"/>
                </a:ext>
              </a:extLst>
            </p:cNvPr>
            <p:cNvSpPr/>
            <p:nvPr/>
          </p:nvSpPr>
          <p:spPr>
            <a:xfrm>
              <a:off x="0" y="0"/>
              <a:ext cx="6595938" cy="1216191"/>
            </a:xfrm>
            <a:custGeom>
              <a:avLst/>
              <a:gdLst/>
              <a:ahLst/>
              <a:cxnLst/>
              <a:rect l="l" t="t" r="r" b="b"/>
              <a:pathLst>
                <a:path w="6595938" h="1216191">
                  <a:moveTo>
                    <a:pt x="0" y="0"/>
                  </a:moveTo>
                  <a:lnTo>
                    <a:pt x="6595938" y="0"/>
                  </a:lnTo>
                  <a:lnTo>
                    <a:pt x="6595938" y="1216191"/>
                  </a:lnTo>
                  <a:lnTo>
                    <a:pt x="0" y="12161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31">
            <a:extLst>
              <a:ext uri="{FF2B5EF4-FFF2-40B4-BE49-F238E27FC236}">
                <a16:creationId xmlns:a16="http://schemas.microsoft.com/office/drawing/2014/main" id="{0F99A3B5-CB4B-154E-83D3-2945AE124A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451895" y="28861"/>
            <a:ext cx="1739900" cy="1873379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0B5A0D13-6AF8-EA47-BCD3-A9BD934CB4C3}"/>
              </a:ext>
            </a:extLst>
          </p:cNvPr>
          <p:cNvGrpSpPr/>
          <p:nvPr userDrawn="1"/>
        </p:nvGrpSpPr>
        <p:grpSpPr>
          <a:xfrm>
            <a:off x="0" y="6776720"/>
            <a:ext cx="12192000" cy="106680"/>
            <a:chOff x="0" y="0"/>
            <a:chExt cx="24384000" cy="213360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180DF6CA-1BC8-F848-B523-26C9472C194D}"/>
                </a:ext>
              </a:extLst>
            </p:cNvPr>
            <p:cNvSpPr/>
            <p:nvPr/>
          </p:nvSpPr>
          <p:spPr>
            <a:xfrm>
              <a:off x="0" y="0"/>
              <a:ext cx="8128000" cy="213360"/>
            </a:xfrm>
            <a:prstGeom prst="rect">
              <a:avLst/>
            </a:prstGeom>
            <a:solidFill>
              <a:srgbClr val="97C11F"/>
            </a:solidFill>
          </p:spPr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8BBC2FA0-C784-CC4E-ABF7-E5B77935F642}"/>
                </a:ext>
              </a:extLst>
            </p:cNvPr>
            <p:cNvSpPr/>
            <p:nvPr/>
          </p:nvSpPr>
          <p:spPr>
            <a:xfrm>
              <a:off x="8128000" y="0"/>
              <a:ext cx="8128000" cy="213360"/>
            </a:xfrm>
            <a:prstGeom prst="rect">
              <a:avLst/>
            </a:prstGeom>
            <a:solidFill>
              <a:srgbClr val="332A25"/>
            </a:solidFill>
          </p:spPr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A620E758-EB7C-F840-9BD2-1E05301D1EBF}"/>
                </a:ext>
              </a:extLst>
            </p:cNvPr>
            <p:cNvSpPr/>
            <p:nvPr/>
          </p:nvSpPr>
          <p:spPr>
            <a:xfrm>
              <a:off x="16256000" y="0"/>
              <a:ext cx="8128000" cy="213360"/>
            </a:xfrm>
            <a:prstGeom prst="rect">
              <a:avLst/>
            </a:prstGeom>
            <a:solidFill>
              <a:srgbClr val="F2EEE3"/>
            </a:solidFill>
          </p:spPr>
        </p:sp>
      </p:grpSp>
    </p:spTree>
    <p:extLst>
      <p:ext uri="{BB962C8B-B14F-4D97-AF65-F5344CB8AC3E}">
        <p14:creationId xmlns:p14="http://schemas.microsoft.com/office/powerpoint/2010/main" val="134354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09630" rtl="0" eaLnBrk="1" latinLnBrk="0" hangingPunct="1">
        <a:lnSpc>
          <a:spcPts val="5667"/>
        </a:lnSpc>
        <a:spcBef>
          <a:spcPct val="0"/>
        </a:spcBef>
        <a:buNone/>
        <a:defRPr sz="6667" b="1" i="0" kern="1200">
          <a:solidFill>
            <a:srgbClr val="97C21E"/>
          </a:solidFill>
          <a:latin typeface="Franklin Gothic Heavy" panose="020B0603020102020204" pitchFamily="34" charset="0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Clr>
          <a:srgbClr val="97C21E"/>
        </a:buClr>
        <a:buFont typeface=".Hiragino Kaku Gothic Interface W3"/>
        <a:buChar char="◉"/>
        <a:defRPr sz="2000" b="0" kern="1200">
          <a:solidFill>
            <a:schemeClr val="tx1"/>
          </a:solidFill>
          <a:latin typeface="Candara" panose="020E0502030303020204" pitchFamily="34" charset="0"/>
          <a:ea typeface="+mn-ea"/>
          <a:cs typeface="Arial" panose="020B0604020202020204" pitchFamily="34" charset="0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331653A4-F7E2-9349-A5D8-CC054C2FF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192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de-DE" dirty="0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B8F94D8A-081B-E347-B183-1B9C7908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e-DE" dirty="0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FCF98B8-4D79-6041-9A64-5409A07A2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1306929" y="82550"/>
            <a:ext cx="796171" cy="857250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2FECE931-1358-7643-992C-AAB06AC1895A}"/>
              </a:ext>
            </a:extLst>
          </p:cNvPr>
          <p:cNvGrpSpPr/>
          <p:nvPr userDrawn="1"/>
        </p:nvGrpSpPr>
        <p:grpSpPr>
          <a:xfrm>
            <a:off x="0" y="6776720"/>
            <a:ext cx="12192000" cy="106680"/>
            <a:chOff x="0" y="0"/>
            <a:chExt cx="24384000" cy="213360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0C3CF402-C260-7B4C-B110-4340149788A2}"/>
                </a:ext>
              </a:extLst>
            </p:cNvPr>
            <p:cNvSpPr/>
            <p:nvPr/>
          </p:nvSpPr>
          <p:spPr>
            <a:xfrm>
              <a:off x="0" y="0"/>
              <a:ext cx="8128000" cy="213360"/>
            </a:xfrm>
            <a:prstGeom prst="rect">
              <a:avLst/>
            </a:prstGeom>
            <a:solidFill>
              <a:srgbClr val="97C11F"/>
            </a:solidFill>
          </p:spPr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F8938BD3-9FB1-B74D-9396-4B245BE58869}"/>
                </a:ext>
              </a:extLst>
            </p:cNvPr>
            <p:cNvSpPr/>
            <p:nvPr/>
          </p:nvSpPr>
          <p:spPr>
            <a:xfrm>
              <a:off x="8128000" y="0"/>
              <a:ext cx="8128000" cy="213360"/>
            </a:xfrm>
            <a:prstGeom prst="rect">
              <a:avLst/>
            </a:prstGeom>
            <a:solidFill>
              <a:srgbClr val="332A25"/>
            </a:solidFill>
          </p:spPr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48A5AFCB-CF9D-0648-9FE0-38CC375E1782}"/>
                </a:ext>
              </a:extLst>
            </p:cNvPr>
            <p:cNvSpPr/>
            <p:nvPr/>
          </p:nvSpPr>
          <p:spPr>
            <a:xfrm>
              <a:off x="16256000" y="0"/>
              <a:ext cx="8128000" cy="213360"/>
            </a:xfrm>
            <a:prstGeom prst="rect">
              <a:avLst/>
            </a:prstGeom>
            <a:solidFill>
              <a:srgbClr val="F2EEE3"/>
            </a:solidFill>
          </p:spPr>
        </p:sp>
      </p:grpSp>
    </p:spTree>
    <p:extLst>
      <p:ext uri="{BB962C8B-B14F-4D97-AF65-F5344CB8AC3E}">
        <p14:creationId xmlns:p14="http://schemas.microsoft.com/office/powerpoint/2010/main" val="18036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6667" b="1" i="0" kern="1200">
          <a:solidFill>
            <a:srgbClr val="97C21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Clr>
          <a:srgbClr val="97C21E"/>
        </a:buClr>
        <a:buFont typeface=".Hiragino Kaku Gothic Interface W3"/>
        <a:buChar char="◉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2401-E38F-49FC-9DAD-E44EA60A02C4}" type="datetime1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C5D8-E204-46B7-AF54-D6347646618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616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536AFA-BD21-4731-96DB-67F139D1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EEA35-C3E5-420B-BE35-07E87757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9CC31F-91EC-43EC-A0D2-F651479F5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382E-957F-40C8-B2A7-B5B1EAE653A6}" type="datetimeFigureOut">
              <a:rPr lang="fr-CH" smtClean="0"/>
              <a:t>29.11.2023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68817B-32A6-40E3-BFF4-2E8F97761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83F9DE-7778-43B9-BB49-B23D0F10D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0D8B-ED04-41ED-AEFF-5B9CB37038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67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4567" y="476250"/>
            <a:ext cx="10128251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 style du titre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4567" y="1628775"/>
            <a:ext cx="9347200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dirty="0"/>
              <a:t>Cliquez pour modifier les styles du texte du masque</a:t>
            </a:r>
          </a:p>
          <a:p>
            <a:pPr lvl="1"/>
            <a:r>
              <a:rPr lang="fr-CH" altLang="fr-FR" dirty="0"/>
              <a:t>Deuxième niveau</a:t>
            </a:r>
          </a:p>
          <a:p>
            <a:pPr lvl="2"/>
            <a:r>
              <a:rPr lang="fr-CH" altLang="fr-FR" dirty="0"/>
              <a:t>Troisième niveau</a:t>
            </a:r>
          </a:p>
          <a:p>
            <a:pPr lvl="3"/>
            <a:r>
              <a:rPr lang="fr-CH" altLang="fr-FR" dirty="0"/>
              <a:t>Quatrième niveau</a:t>
            </a:r>
          </a:p>
          <a:p>
            <a:pPr lvl="4"/>
            <a:r>
              <a:rPr lang="fr-CH" altLang="fr-FR" dirty="0"/>
              <a:t>Cinquième niveau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11279718" y="6542088"/>
            <a:ext cx="52129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4C81CC7E-48DB-4B6A-B905-F66972CD4396}" type="slidenum">
              <a:rPr lang="fr-CH" altLang="fr-FR" sz="1100" smtClean="0">
                <a:solidFill>
                  <a:srgbClr val="008000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‹N°›</a:t>
            </a:fld>
            <a:endParaRPr lang="fr-CH" altLang="fr-FR" sz="1100">
              <a:solidFill>
                <a:srgbClr val="008000"/>
              </a:solidFill>
            </a:endParaRP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982134" y="6508751"/>
            <a:ext cx="10202333" cy="42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fr-FR" altLang="fr-FR" sz="1100" dirty="0">
                <a:solidFill>
                  <a:srgbClr val="008000"/>
                </a:solidFill>
              </a:rPr>
              <a:t>Unité de promotion de la santé et de prévention en milieu scolaire (Unité PSPS)                                           </a:t>
            </a:r>
            <a:endParaRPr lang="fr-FR" altLang="fr-FR" sz="80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  <a:defRPr/>
            </a:pPr>
            <a:endParaRPr lang="fr-FR" altLang="fr-FR" sz="800" dirty="0"/>
          </a:p>
        </p:txBody>
      </p:sp>
      <p:pic>
        <p:nvPicPr>
          <p:cNvPr id="1030" name="Picture 24" descr="vd_logo_pantone-363c_rv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894389"/>
            <a:ext cx="673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BB161"/>
        </a:buClr>
        <a:buSzPct val="70000"/>
        <a:buFont typeface="Wingdings 3" pitchFamily="18" charset="2"/>
        <a:buChar char="u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BB161"/>
        </a:buClr>
        <a:buSzPct val="70000"/>
        <a:buFont typeface="Wingdings 3" pitchFamily="18" charset="2"/>
        <a:buChar char="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B161"/>
        </a:buClr>
        <a:buChar char="•"/>
        <a:defRPr sz="16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BB161"/>
        </a:buClr>
        <a:buChar char="•"/>
        <a:defRPr sz="16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BB161"/>
        </a:buClr>
        <a:buChar char="•"/>
        <a:defRPr sz="16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BB161"/>
        </a:buClr>
        <a:buChar char="•"/>
        <a:defRPr sz="16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BB161"/>
        </a:buClr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5EF0E-BBE3-4262-8B9A-537195AAA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540" y="1902942"/>
            <a:ext cx="10441459" cy="3731740"/>
          </a:xfrm>
        </p:spPr>
        <p:txBody>
          <a:bodyPr>
            <a:noAutofit/>
          </a:bodyPr>
          <a:lstStyle/>
          <a:p>
            <a:r>
              <a:rPr lang="fr-FR" dirty="0"/>
              <a:t>Module 4 – Prévenir les </a:t>
            </a:r>
            <a:r>
              <a:rPr lang="fr-FR"/>
              <a:t>violences sexualisées </a:t>
            </a:r>
            <a:r>
              <a:rPr lang="fr-FR" dirty="0"/>
              <a:t>et comprendre la notion </a:t>
            </a:r>
            <a:br>
              <a:rPr lang="fr-FR" dirty="0"/>
            </a:br>
            <a:r>
              <a:rPr lang="fr-FR" dirty="0"/>
              <a:t>de consentement</a:t>
            </a:r>
            <a:br>
              <a:rPr lang="fr-FR" sz="4000" dirty="0"/>
            </a:br>
            <a:br>
              <a:rPr lang="fr-FR" sz="4000" dirty="0"/>
            </a:br>
            <a:r>
              <a:rPr lang="fr-FR" sz="3600" dirty="0"/>
              <a:t> </a:t>
            </a:r>
            <a:r>
              <a:rPr lang="fr-FR" sz="4400" dirty="0"/>
              <a:t>Le petit quiz sur la sexualité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120913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C8A7C-BF68-4DE6-AE4E-A4DC833B5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6617"/>
            <a:ext cx="9144000" cy="2387600"/>
          </a:xfrm>
        </p:spPr>
        <p:txBody>
          <a:bodyPr>
            <a:normAutofit/>
          </a:bodyPr>
          <a:lstStyle/>
          <a:p>
            <a:r>
              <a:rPr lang="fr-FR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endParaRPr lang="fr-CH" sz="10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1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08" y="2008415"/>
            <a:ext cx="10345783" cy="4518881"/>
          </a:xfrm>
        </p:spPr>
        <p:txBody>
          <a:bodyPr>
            <a:noAutofit/>
          </a:bodyPr>
          <a:lstStyle/>
          <a:p>
            <a:pPr algn="l"/>
            <a:endParaRPr lang="fr-CH" sz="2900" b="1" dirty="0"/>
          </a:p>
          <a:p>
            <a:pPr algn="l">
              <a:spcBef>
                <a:spcPts val="0"/>
              </a:spcBef>
            </a:pPr>
            <a:r>
              <a:rPr lang="fr-CH" sz="2900" b="1" dirty="0"/>
              <a:t>Concernant les jeunes qui vivent en Suisse, quel est l’âge moyen du premier rapport sexuel?</a:t>
            </a:r>
          </a:p>
          <a:p>
            <a:pPr algn="l"/>
            <a:endParaRPr lang="fr-CH" sz="2900" b="1" dirty="0"/>
          </a:p>
          <a:p>
            <a:pPr algn="l"/>
            <a:r>
              <a:rPr lang="fr-CH" sz="2900" b="1" dirty="0"/>
              <a:t>A</a:t>
            </a:r>
            <a:r>
              <a:rPr lang="fr-CH" sz="2900" dirty="0"/>
              <a:t>: 14 ans</a:t>
            </a:r>
            <a:br>
              <a:rPr lang="fr-CH" sz="2900" dirty="0"/>
            </a:br>
            <a:r>
              <a:rPr lang="fr-CH" sz="2900" b="1" dirty="0"/>
              <a:t>B</a:t>
            </a:r>
            <a:r>
              <a:rPr lang="fr-CH" sz="2900" dirty="0"/>
              <a:t>: 15 ans</a:t>
            </a:r>
            <a:br>
              <a:rPr lang="fr-CH" sz="2900" dirty="0"/>
            </a:br>
            <a:r>
              <a:rPr lang="fr-CH" sz="2900" b="1" dirty="0"/>
              <a:t>C</a:t>
            </a:r>
            <a:r>
              <a:rPr lang="fr-CH" sz="2900" dirty="0"/>
              <a:t>: 17 ans</a:t>
            </a:r>
          </a:p>
          <a:p>
            <a:pPr algn="l"/>
            <a:endParaRPr lang="fr-FR" sz="2900" dirty="0"/>
          </a:p>
          <a:p>
            <a:pPr algn="l"/>
            <a:endParaRPr lang="fr-CH" sz="2900" dirty="0"/>
          </a:p>
        </p:txBody>
      </p:sp>
    </p:spTree>
    <p:extLst>
      <p:ext uri="{BB962C8B-B14F-4D97-AF65-F5344CB8AC3E}">
        <p14:creationId xmlns:p14="http://schemas.microsoft.com/office/powerpoint/2010/main" val="255308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777" y="2250054"/>
            <a:ext cx="10345783" cy="4150746"/>
          </a:xfrm>
        </p:spPr>
        <p:txBody>
          <a:bodyPr>
            <a:normAutofit fontScale="92500" lnSpcReduction="10000"/>
          </a:bodyPr>
          <a:lstStyle/>
          <a:p>
            <a:pPr algn="l"/>
            <a:endParaRPr lang="fr-CH" b="1" dirty="0"/>
          </a:p>
          <a:p>
            <a:pPr algn="l"/>
            <a:r>
              <a:rPr lang="fr-CH" sz="3200" b="1" dirty="0"/>
              <a:t>Combien de partenaires sexuels en moyenne les hommes et les femmes* ont-ils eu dans leur vie?</a:t>
            </a:r>
          </a:p>
          <a:p>
            <a:pPr algn="l"/>
            <a:endParaRPr lang="fr-CH" sz="3200" b="1" dirty="0"/>
          </a:p>
          <a:p>
            <a:pPr algn="l"/>
            <a:r>
              <a:rPr lang="fr-CH" sz="3200" b="1" dirty="0"/>
              <a:t>A</a:t>
            </a:r>
            <a:r>
              <a:rPr lang="fr-CH" sz="3200" dirty="0"/>
              <a:t>: 6 partenaires pour les femmes, 7 partenaires pour les hommes</a:t>
            </a:r>
            <a:br>
              <a:rPr lang="fr-CH" sz="3200" dirty="0"/>
            </a:br>
            <a:r>
              <a:rPr lang="fr-CH" sz="3200" b="1" dirty="0"/>
              <a:t>B</a:t>
            </a:r>
            <a:r>
              <a:rPr lang="fr-CH" sz="3200" dirty="0"/>
              <a:t>: 3 pour les femmes, 12 pour les hommes</a:t>
            </a:r>
            <a:br>
              <a:rPr lang="fr-CH" sz="3200" dirty="0"/>
            </a:br>
            <a:r>
              <a:rPr lang="fr-CH" sz="3200" b="1" dirty="0"/>
              <a:t>C</a:t>
            </a:r>
            <a:r>
              <a:rPr lang="fr-CH" sz="3200" dirty="0"/>
              <a:t>: 12 pour les femmes, 3 pour les hommes</a:t>
            </a:r>
          </a:p>
          <a:p>
            <a:pPr algn="l"/>
            <a:endParaRPr lang="fr-FR" sz="3200" dirty="0"/>
          </a:p>
          <a:p>
            <a:pPr algn="l"/>
            <a:r>
              <a:rPr lang="fr-FR" sz="3200" dirty="0"/>
              <a:t>*vivant en Suisse</a:t>
            </a:r>
            <a:endParaRPr lang="fr-CH" sz="3200" dirty="0"/>
          </a:p>
          <a:p>
            <a:pPr algn="l"/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2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777" y="2250054"/>
            <a:ext cx="10345783" cy="4339432"/>
          </a:xfrm>
        </p:spPr>
        <p:txBody>
          <a:bodyPr>
            <a:normAutofit/>
          </a:bodyPr>
          <a:lstStyle/>
          <a:p>
            <a:pPr algn="l"/>
            <a:r>
              <a:rPr lang="fr-CH" sz="3100" b="1" dirty="0"/>
              <a:t>Combien de jeunes* entre 15 et 18 ans sont victimes de violences sexualisées?</a:t>
            </a:r>
            <a:br>
              <a:rPr lang="fr-CH" sz="3100" b="1" dirty="0"/>
            </a:br>
            <a:endParaRPr lang="fr-CH" sz="3200" b="1" dirty="0"/>
          </a:p>
          <a:p>
            <a:pPr algn="l"/>
            <a:r>
              <a:rPr lang="fr-CH" sz="3100" b="1" dirty="0"/>
              <a:t>A</a:t>
            </a:r>
            <a:r>
              <a:rPr lang="fr-CH" sz="3100" dirty="0"/>
              <a:t>: 2 jeunes femmes sur 10 et 1 jeune homme sur 10</a:t>
            </a:r>
            <a:br>
              <a:rPr lang="fr-CH" sz="3100" dirty="0"/>
            </a:br>
            <a:r>
              <a:rPr lang="fr-CH" sz="3100" b="1" dirty="0"/>
              <a:t>B</a:t>
            </a:r>
            <a:r>
              <a:rPr lang="fr-CH" sz="3100" dirty="0"/>
              <a:t>: 5 jeunes femmes sur 10 et 5 jeunes hommes sur 10</a:t>
            </a:r>
            <a:br>
              <a:rPr lang="fr-CH" sz="3100" dirty="0"/>
            </a:br>
            <a:r>
              <a:rPr lang="fr-CH" sz="3100" b="1" dirty="0"/>
              <a:t>C</a:t>
            </a:r>
            <a:r>
              <a:rPr lang="fr-CH" sz="3100" dirty="0"/>
              <a:t>: 1 jeune femme sur 10 et 2 jeunes hommes sur 1</a:t>
            </a:r>
          </a:p>
          <a:p>
            <a:pPr algn="l"/>
            <a:endParaRPr lang="fr-FR" sz="3100" dirty="0"/>
          </a:p>
          <a:p>
            <a:pPr algn="l"/>
            <a:r>
              <a:rPr lang="fr-FR" sz="3100" dirty="0"/>
              <a:t>*</a:t>
            </a:r>
            <a:r>
              <a:rPr lang="fr-CH" sz="3100" dirty="0"/>
              <a:t> en couple actuellement ou en couple les 12 derniers mois</a:t>
            </a:r>
            <a:endParaRPr lang="de-CH" sz="3100" dirty="0"/>
          </a:p>
        </p:txBody>
      </p:sp>
    </p:spTree>
    <p:extLst>
      <p:ext uri="{BB962C8B-B14F-4D97-AF65-F5344CB8AC3E}">
        <p14:creationId xmlns:p14="http://schemas.microsoft.com/office/powerpoint/2010/main" val="5566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08" y="1810666"/>
            <a:ext cx="10345783" cy="4237832"/>
          </a:xfrm>
        </p:spPr>
        <p:txBody>
          <a:bodyPr>
            <a:noAutofit/>
          </a:bodyPr>
          <a:lstStyle/>
          <a:p>
            <a:pPr algn="l"/>
            <a:endParaRPr lang="fr-CH" sz="3000" b="1" dirty="0"/>
          </a:p>
          <a:p>
            <a:pPr algn="l"/>
            <a:r>
              <a:rPr lang="fr-CH" sz="3000" b="1" dirty="0"/>
              <a:t>Combien de femmes* regrettent d’avoir eu certains rapports sexuels?</a:t>
            </a:r>
          </a:p>
          <a:p>
            <a:pPr algn="l"/>
            <a:endParaRPr lang="fr-CH" sz="3000" b="1" dirty="0"/>
          </a:p>
          <a:p>
            <a:pPr algn="l"/>
            <a:r>
              <a:rPr lang="fr-CH" sz="3000" b="1" dirty="0"/>
              <a:t>A</a:t>
            </a:r>
            <a:r>
              <a:rPr lang="fr-CH" sz="3000" dirty="0"/>
              <a:t>: 1 sur 10</a:t>
            </a:r>
            <a:br>
              <a:rPr lang="fr-CH" sz="3000" dirty="0"/>
            </a:br>
            <a:r>
              <a:rPr lang="fr-CH" sz="3000" b="1" dirty="0"/>
              <a:t>B</a:t>
            </a:r>
            <a:r>
              <a:rPr lang="fr-CH" sz="3000" dirty="0"/>
              <a:t>: 3 sur 10</a:t>
            </a:r>
            <a:br>
              <a:rPr lang="fr-CH" sz="3000" dirty="0"/>
            </a:br>
            <a:r>
              <a:rPr lang="fr-CH" sz="3000" b="1" dirty="0"/>
              <a:t>C</a:t>
            </a:r>
            <a:r>
              <a:rPr lang="fr-CH" sz="3000" dirty="0"/>
              <a:t>: 7 sur 10</a:t>
            </a:r>
          </a:p>
          <a:p>
            <a:pPr algn="l"/>
            <a:endParaRPr lang="fr-CH" sz="3000" dirty="0"/>
          </a:p>
          <a:p>
            <a:pPr algn="l"/>
            <a:r>
              <a:rPr lang="fr-FR" sz="3000" dirty="0"/>
              <a:t>*</a:t>
            </a:r>
            <a:r>
              <a:rPr lang="fr-CH" sz="3000" dirty="0"/>
              <a:t> âgées entre 18 et 64 ans, vivant en Suisse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19917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08" y="1581491"/>
            <a:ext cx="10345783" cy="4518881"/>
          </a:xfrm>
        </p:spPr>
        <p:txBody>
          <a:bodyPr>
            <a:noAutofit/>
          </a:bodyPr>
          <a:lstStyle/>
          <a:p>
            <a:pPr algn="l"/>
            <a:endParaRPr lang="fr-CH" sz="3000" b="1" dirty="0"/>
          </a:p>
          <a:p>
            <a:pPr algn="l"/>
            <a:r>
              <a:rPr lang="fr-CH" sz="3000" b="1" dirty="0"/>
              <a:t>Combien d’hommes hétérosexuels* regrettent d’avoir eu certains rapports sexuels?</a:t>
            </a:r>
          </a:p>
          <a:p>
            <a:pPr algn="l"/>
            <a:endParaRPr lang="fr-CH" sz="3000" b="1" dirty="0"/>
          </a:p>
          <a:p>
            <a:pPr algn="l"/>
            <a:r>
              <a:rPr lang="fr-CH" sz="3000" b="1" dirty="0"/>
              <a:t>A</a:t>
            </a:r>
            <a:r>
              <a:rPr lang="fr-CH" sz="3000" dirty="0"/>
              <a:t>: 4 sur 10</a:t>
            </a:r>
            <a:br>
              <a:rPr lang="fr-CH" sz="3000" dirty="0"/>
            </a:br>
            <a:r>
              <a:rPr lang="fr-CH" sz="3000" b="1" dirty="0"/>
              <a:t>B</a:t>
            </a:r>
            <a:r>
              <a:rPr lang="fr-CH" sz="3000" dirty="0"/>
              <a:t>: 6 sur 10</a:t>
            </a:r>
            <a:br>
              <a:rPr lang="fr-CH" sz="3000" dirty="0"/>
            </a:br>
            <a:r>
              <a:rPr lang="fr-CH" sz="3000" b="1" dirty="0"/>
              <a:t>C</a:t>
            </a:r>
            <a:r>
              <a:rPr lang="fr-CH" sz="3000" dirty="0"/>
              <a:t>: 8 sur 10</a:t>
            </a:r>
          </a:p>
          <a:p>
            <a:pPr algn="l"/>
            <a:endParaRPr lang="fr-FR" sz="3000" dirty="0"/>
          </a:p>
          <a:p>
            <a:pPr algn="l"/>
            <a:r>
              <a:rPr lang="fr-FR" sz="3000" dirty="0"/>
              <a:t>*</a:t>
            </a:r>
            <a:r>
              <a:rPr lang="fr-CH" sz="3000" dirty="0"/>
              <a:t> âgés entre 18 et 64 ans, vivant en Suisse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05235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08" y="1581491"/>
            <a:ext cx="10345783" cy="4518881"/>
          </a:xfrm>
        </p:spPr>
        <p:txBody>
          <a:bodyPr>
            <a:noAutofit/>
          </a:bodyPr>
          <a:lstStyle/>
          <a:p>
            <a:pPr algn="l"/>
            <a:endParaRPr lang="fr-CH" sz="3000" b="1" dirty="0"/>
          </a:p>
          <a:p>
            <a:pPr algn="l"/>
            <a:r>
              <a:rPr lang="fr-CH" sz="3000" b="1" dirty="0"/>
              <a:t>Combien d’hommes homosexuels* regrettent d’avoir eu certains rapports sexuels?</a:t>
            </a:r>
          </a:p>
          <a:p>
            <a:pPr algn="l"/>
            <a:endParaRPr lang="fr-CH" sz="3000" b="1" dirty="0"/>
          </a:p>
          <a:p>
            <a:pPr algn="l"/>
            <a:r>
              <a:rPr lang="fr-CH" sz="3000" b="1" dirty="0"/>
              <a:t>A</a:t>
            </a:r>
            <a:r>
              <a:rPr lang="fr-CH" sz="3000" dirty="0"/>
              <a:t>: 1 sur 25</a:t>
            </a:r>
            <a:br>
              <a:rPr lang="fr-CH" sz="3000" dirty="0"/>
            </a:br>
            <a:r>
              <a:rPr lang="fr-CH" sz="3000" b="1" dirty="0"/>
              <a:t>B</a:t>
            </a:r>
            <a:r>
              <a:rPr lang="fr-CH" sz="3000" dirty="0"/>
              <a:t>: 1 sur 5</a:t>
            </a:r>
            <a:br>
              <a:rPr lang="fr-CH" sz="3000" dirty="0"/>
            </a:br>
            <a:r>
              <a:rPr lang="fr-CH" sz="3000" b="1" dirty="0"/>
              <a:t>C</a:t>
            </a:r>
            <a:r>
              <a:rPr lang="fr-CH" sz="3000" dirty="0"/>
              <a:t>: 1 sur 2</a:t>
            </a:r>
          </a:p>
          <a:p>
            <a:pPr algn="l"/>
            <a:endParaRPr lang="fr-FR" sz="3000" dirty="0"/>
          </a:p>
          <a:p>
            <a:pPr algn="l"/>
            <a:r>
              <a:rPr lang="fr-FR" sz="3000" dirty="0"/>
              <a:t>* âgés entre 18 et 64 ans, vivant en Suisse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93307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08" y="1581491"/>
            <a:ext cx="10345783" cy="4518881"/>
          </a:xfrm>
        </p:spPr>
        <p:txBody>
          <a:bodyPr>
            <a:noAutofit/>
          </a:bodyPr>
          <a:lstStyle/>
          <a:p>
            <a:pPr algn="l"/>
            <a:endParaRPr lang="fr-CH" sz="2900" b="1" dirty="0"/>
          </a:p>
          <a:p>
            <a:pPr algn="l"/>
            <a:r>
              <a:rPr lang="fr-CH" sz="2900" b="1" dirty="0"/>
              <a:t>Combien de femmes de plus de 16 ans ont été victimes d’actes sexuels non désirés?</a:t>
            </a:r>
          </a:p>
          <a:p>
            <a:pPr algn="l"/>
            <a:endParaRPr lang="fr-CH" sz="2900" b="1" dirty="0"/>
          </a:p>
          <a:p>
            <a:pPr algn="l"/>
            <a:r>
              <a:rPr lang="fr-CH" sz="2900" b="1" dirty="0"/>
              <a:t>A</a:t>
            </a:r>
            <a:r>
              <a:rPr lang="fr-CH" sz="2900" dirty="0"/>
              <a:t>: 1 sur 50</a:t>
            </a:r>
            <a:br>
              <a:rPr lang="fr-CH" sz="2900" dirty="0"/>
            </a:br>
            <a:r>
              <a:rPr lang="fr-CH" sz="2900" b="1" dirty="0"/>
              <a:t>B</a:t>
            </a:r>
            <a:r>
              <a:rPr lang="fr-CH" sz="2900" dirty="0"/>
              <a:t>: 1 sur 10</a:t>
            </a:r>
            <a:br>
              <a:rPr lang="fr-CH" sz="2900" dirty="0"/>
            </a:br>
            <a:r>
              <a:rPr lang="fr-CH" sz="2900" b="1" dirty="0"/>
              <a:t>C</a:t>
            </a:r>
            <a:r>
              <a:rPr lang="fr-CH" sz="2900" dirty="0"/>
              <a:t>: 1 sur 5</a:t>
            </a:r>
          </a:p>
        </p:txBody>
      </p:sp>
    </p:spTree>
    <p:extLst>
      <p:ext uri="{BB962C8B-B14F-4D97-AF65-F5344CB8AC3E}">
        <p14:creationId xmlns:p14="http://schemas.microsoft.com/office/powerpoint/2010/main" val="41363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CC761-1B6D-CDDC-B728-A56C86535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639" y="1154567"/>
            <a:ext cx="9120704" cy="853848"/>
          </a:xfrm>
        </p:spPr>
        <p:txBody>
          <a:bodyPr>
            <a:normAutofit/>
          </a:bodyPr>
          <a:lstStyle/>
          <a:p>
            <a:r>
              <a:rPr lang="de-CH" sz="5400" dirty="0"/>
              <a:t>Question 8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774CA8-FA9F-E023-E4EF-7D55F6976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108" y="2008415"/>
            <a:ext cx="10345783" cy="4518881"/>
          </a:xfrm>
        </p:spPr>
        <p:txBody>
          <a:bodyPr>
            <a:noAutofit/>
          </a:bodyPr>
          <a:lstStyle/>
          <a:p>
            <a:pPr algn="l"/>
            <a:endParaRPr lang="fr-CH" sz="2900" b="1" dirty="0"/>
          </a:p>
          <a:p>
            <a:pPr algn="l">
              <a:spcBef>
                <a:spcPts val="0"/>
              </a:spcBef>
            </a:pPr>
            <a:r>
              <a:rPr lang="fr-CH" sz="2900" b="1" dirty="0"/>
              <a:t>Combien de femmes (victimes d’actes sexuels non désirés) n’ont pas dénoncé l'acte à la police?</a:t>
            </a:r>
          </a:p>
          <a:p>
            <a:pPr algn="l"/>
            <a:endParaRPr lang="fr-CH" sz="2900" b="1" dirty="0"/>
          </a:p>
          <a:p>
            <a:pPr algn="l"/>
            <a:r>
              <a:rPr lang="fr-CH" sz="2900" b="1" dirty="0"/>
              <a:t>A</a:t>
            </a:r>
            <a:r>
              <a:rPr lang="fr-CH" sz="2900" dirty="0"/>
              <a:t>: 1 sur 10</a:t>
            </a:r>
            <a:br>
              <a:rPr lang="fr-CH" sz="2900" dirty="0"/>
            </a:br>
            <a:r>
              <a:rPr lang="fr-CH" sz="2900" b="1" dirty="0"/>
              <a:t>B</a:t>
            </a:r>
            <a:r>
              <a:rPr lang="fr-CH" sz="2900" dirty="0"/>
              <a:t>: 5 sur 10</a:t>
            </a:r>
            <a:br>
              <a:rPr lang="fr-CH" sz="2900" dirty="0"/>
            </a:br>
            <a:r>
              <a:rPr lang="fr-CH" sz="2900" b="1" dirty="0"/>
              <a:t>C</a:t>
            </a:r>
            <a:r>
              <a:rPr lang="fr-CH" sz="2900" dirty="0"/>
              <a:t>: 8 sur 10</a:t>
            </a:r>
          </a:p>
        </p:txBody>
      </p:sp>
    </p:spTree>
    <p:extLst>
      <p:ext uri="{BB962C8B-B14F-4D97-AF65-F5344CB8AC3E}">
        <p14:creationId xmlns:p14="http://schemas.microsoft.com/office/powerpoint/2010/main" val="33443411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p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_Basispräsentation März 22" id="{3614E844-3FA8-1045-827C-EA13807C9CA8}" vid="{780BF54F-2E80-6E41-80AD-7172D99A7500}"/>
    </a:ext>
  </a:extLst>
</a:theme>
</file>

<file path=ppt/theme/theme3.xml><?xml version="1.0" encoding="utf-8"?>
<a:theme xmlns:a="http://schemas.openxmlformats.org/drawingml/2006/main" name="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_Basispräsentation März 22" id="{3614E844-3FA8-1045-827C-EA13807C9CA8}" vid="{1842ABC3-F243-6C42-9B56-074881F21585}"/>
    </a:ext>
  </a:ext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.2_Modèle_ppt_UPSPS_130911">
  <a:themeElements>
    <a:clrScheme name="présentation 8.11.07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présentation 8.11.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H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H" sz="1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présentation 8.11.07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8.11.07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8.11.07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8.11.07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8.11.07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8.11.07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8.11.07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8.11.07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8.11.07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8.11.07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1385</Words>
  <Application>Microsoft Office PowerPoint</Application>
  <PresentationFormat>Grand écran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25" baseType="lpstr">
      <vt:lpstr>ＭＳ Ｐゴシック</vt:lpstr>
      <vt:lpstr>.Hiragino Kaku Gothic Interface W3</vt:lpstr>
      <vt:lpstr>Arial</vt:lpstr>
      <vt:lpstr>Calibri</vt:lpstr>
      <vt:lpstr>Calibri Light</vt:lpstr>
      <vt:lpstr>Candara</vt:lpstr>
      <vt:lpstr>Franklin Gothic Heavy</vt:lpstr>
      <vt:lpstr>Wingdings 2</vt:lpstr>
      <vt:lpstr>Wingdings 3</vt:lpstr>
      <vt:lpstr>Thème Office</vt:lpstr>
      <vt:lpstr>Kapitel</vt:lpstr>
      <vt:lpstr>Thema</vt:lpstr>
      <vt:lpstr>1_Thème Office</vt:lpstr>
      <vt:lpstr>Conception personnalisée</vt:lpstr>
      <vt:lpstr>5.2_Modèle_ppt_UPSPS_130911</vt:lpstr>
      <vt:lpstr>Module 4 – Prévenir les violences sexualisées et comprendre la notion  de consentement   Le petit quiz sur la sexualité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nationale sur la prévention des violences et le renforcement des compétences psychosociales chez les jeunes  Berne, le 9 juin 2022</dc:title>
  <dc:creator>Josefin  De Pietro</dc:creator>
  <cp:lastModifiedBy>Josefin  De Pietro</cp:lastModifiedBy>
  <cp:revision>98</cp:revision>
  <dcterms:created xsi:type="dcterms:W3CDTF">2022-05-24T20:48:24Z</dcterms:created>
  <dcterms:modified xsi:type="dcterms:W3CDTF">2023-11-29T07:58:20Z</dcterms:modified>
</cp:coreProperties>
</file>